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15"/>
  </p:notesMasterIdLst>
  <p:sldIdLst>
    <p:sldId id="306" r:id="rId2"/>
    <p:sldId id="305" r:id="rId3"/>
    <p:sldId id="262" r:id="rId4"/>
    <p:sldId id="279" r:id="rId5"/>
    <p:sldId id="296" r:id="rId6"/>
    <p:sldId id="297" r:id="rId7"/>
    <p:sldId id="298" r:id="rId8"/>
    <p:sldId id="299" r:id="rId9"/>
    <p:sldId id="300" r:id="rId10"/>
    <p:sldId id="301" r:id="rId11"/>
    <p:sldId id="302" r:id="rId12"/>
    <p:sldId id="303" r:id="rId13"/>
    <p:sldId id="30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4" autoAdjust="0"/>
    <p:restoredTop sz="68132" autoAdjust="0"/>
  </p:normalViewPr>
  <p:slideViewPr>
    <p:cSldViewPr snapToGrid="0">
      <p:cViewPr varScale="1">
        <p:scale>
          <a:sx n="67" d="100"/>
          <a:sy n="67" d="100"/>
        </p:scale>
        <p:origin x="-1614" y="-10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04-05T14:00:24.544" idx="5">
    <p:pos x="33" y="-173"/>
    <p:text>i just need the text here thta says:
Interagency Gender-based Violence Case Management Training 
(i don't need the subtext or the 2017 box or the "first Edition)</p:tex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E66F9E-1BAA-8B44-AB6B-D10F0AE954DE}" type="doc">
      <dgm:prSet loTypeId="urn:microsoft.com/office/officeart/2005/8/layout/venn2" loCatId="" qsTypeId="urn:microsoft.com/office/officeart/2005/8/quickstyle/simple4" qsCatId="simple" csTypeId="urn:microsoft.com/office/officeart/2005/8/colors/colorful5" csCatId="colorful" phldr="1"/>
      <dgm:spPr/>
      <dgm:t>
        <a:bodyPr/>
        <a:lstStyle/>
        <a:p>
          <a:endParaRPr lang="en-US"/>
        </a:p>
      </dgm:t>
    </dgm:pt>
    <dgm:pt modelId="{E1D8DC60-A63F-7D4D-8A2B-5F6898275CEF}">
      <dgm:prSet phldrT="[Text]">
        <dgm:style>
          <a:lnRef idx="3">
            <a:schemeClr val="lt1"/>
          </a:lnRef>
          <a:fillRef idx="1">
            <a:schemeClr val="accent1"/>
          </a:fillRef>
          <a:effectRef idx="1">
            <a:schemeClr val="accent1"/>
          </a:effectRef>
          <a:fontRef idx="minor">
            <a:schemeClr val="lt1"/>
          </a:fontRef>
        </dgm:style>
      </dgm:prSet>
      <dgm:spPr/>
      <dgm:t>
        <a:bodyPr/>
        <a:lstStyle/>
        <a:p>
          <a:r>
            <a:rPr lang="en-US" b="1" dirty="0" err="1">
              <a:solidFill>
                <a:schemeClr val="tx1"/>
              </a:solidFill>
            </a:rPr>
            <a:t>Société</a:t>
          </a:r>
          <a:endParaRPr lang="fr-FR" b="1" dirty="0">
            <a:solidFill>
              <a:schemeClr val="tx1"/>
            </a:solidFill>
          </a:endParaRPr>
        </a:p>
      </dgm:t>
    </dgm:pt>
    <dgm:pt modelId="{4F8DD201-C220-124A-A82A-302E9FA5EE5B}" type="parTrans" cxnId="{4DE79534-5A7D-5B4C-8DE4-2304484EFAFF}">
      <dgm:prSet/>
      <dgm:spPr/>
      <dgm:t>
        <a:bodyPr/>
        <a:lstStyle/>
        <a:p>
          <a:endParaRPr lang="en-US"/>
        </a:p>
      </dgm:t>
    </dgm:pt>
    <dgm:pt modelId="{CE7614E4-67DB-344A-8056-43CB06C4EA3C}" type="sibTrans" cxnId="{4DE79534-5A7D-5B4C-8DE4-2304484EFAFF}">
      <dgm:prSet/>
      <dgm:spPr/>
      <dgm:t>
        <a:bodyPr/>
        <a:lstStyle/>
        <a:p>
          <a:endParaRPr lang="en-US"/>
        </a:p>
      </dgm:t>
    </dgm:pt>
    <dgm:pt modelId="{FA389F56-C8E1-8442-92BB-34779A8F6990}">
      <dgm:prSet phldrT="[Text]">
        <dgm:style>
          <a:lnRef idx="1">
            <a:schemeClr val="accent1"/>
          </a:lnRef>
          <a:fillRef idx="2">
            <a:schemeClr val="accent1"/>
          </a:fillRef>
          <a:effectRef idx="1">
            <a:schemeClr val="accent1"/>
          </a:effectRef>
          <a:fontRef idx="minor">
            <a:schemeClr val="dk1"/>
          </a:fontRef>
        </dgm:style>
      </dgm:prSet>
      <dgm:spPr>
        <a:solidFill>
          <a:schemeClr val="accent1">
            <a:lumMod val="60000"/>
            <a:lumOff val="40000"/>
          </a:schemeClr>
        </a:solidFill>
      </dgm:spPr>
      <dgm:t>
        <a:bodyPr/>
        <a:lstStyle/>
        <a:p>
          <a:r>
            <a:rPr lang="en-US" b="1" dirty="0">
              <a:solidFill>
                <a:schemeClr val="tx1"/>
              </a:solidFill>
            </a:rPr>
            <a:t>Communauté</a:t>
          </a:r>
        </a:p>
      </dgm:t>
    </dgm:pt>
    <dgm:pt modelId="{33250AE2-5212-8F49-8B5D-AA32DAFCF69F}" type="parTrans" cxnId="{15F44B7E-B640-5841-B6FB-3640D08F01D7}">
      <dgm:prSet/>
      <dgm:spPr/>
      <dgm:t>
        <a:bodyPr/>
        <a:lstStyle/>
        <a:p>
          <a:endParaRPr lang="en-US"/>
        </a:p>
      </dgm:t>
    </dgm:pt>
    <dgm:pt modelId="{48599D05-6494-6B47-9D0F-46B6F9EAFA05}" type="sibTrans" cxnId="{15F44B7E-B640-5841-B6FB-3640D08F01D7}">
      <dgm:prSet/>
      <dgm:spPr/>
      <dgm:t>
        <a:bodyPr/>
        <a:lstStyle/>
        <a:p>
          <a:endParaRPr lang="en-US"/>
        </a:p>
      </dgm:t>
    </dgm:pt>
    <dgm:pt modelId="{30E2D7F3-32DB-6240-8BED-925931C84A55}">
      <dgm:prSet phldrT="[Text]"/>
      <dgm:spPr>
        <a:solidFill>
          <a:schemeClr val="accent1">
            <a:lumMod val="40000"/>
            <a:lumOff val="60000"/>
          </a:schemeClr>
        </a:solidFill>
      </dgm:spPr>
      <dgm:t>
        <a:bodyPr/>
        <a:lstStyle/>
        <a:p>
          <a:r>
            <a:rPr lang="en-US" b="1">
              <a:solidFill>
                <a:schemeClr val="tx1"/>
              </a:solidFill>
            </a:rPr>
            <a:t>Relations</a:t>
          </a:r>
          <a:endParaRPr lang="fr-FR" b="1" dirty="0">
            <a:solidFill>
              <a:schemeClr val="tx1"/>
            </a:solidFill>
          </a:endParaRPr>
        </a:p>
      </dgm:t>
    </dgm:pt>
    <dgm:pt modelId="{74B0C767-B55D-2142-BAD4-87080E8019CD}" type="parTrans" cxnId="{B7B27B55-D978-0445-8B08-703BBB90C7E9}">
      <dgm:prSet/>
      <dgm:spPr/>
      <dgm:t>
        <a:bodyPr/>
        <a:lstStyle/>
        <a:p>
          <a:endParaRPr lang="en-US"/>
        </a:p>
      </dgm:t>
    </dgm:pt>
    <dgm:pt modelId="{5D7F9869-87B9-5348-BD37-477B210F0DD5}" type="sibTrans" cxnId="{B7B27B55-D978-0445-8B08-703BBB90C7E9}">
      <dgm:prSet/>
      <dgm:spPr/>
      <dgm:t>
        <a:bodyPr/>
        <a:lstStyle/>
        <a:p>
          <a:endParaRPr lang="en-US"/>
        </a:p>
      </dgm:t>
    </dgm:pt>
    <dgm:pt modelId="{A97CAC0B-C386-D042-B615-C91085BBC645}">
      <dgm:prSet phldrT="[Text]"/>
      <dgm:spPr>
        <a:solidFill>
          <a:schemeClr val="accent1">
            <a:lumMod val="20000"/>
            <a:lumOff val="80000"/>
          </a:schemeClr>
        </a:solidFill>
      </dgm:spPr>
      <dgm:t>
        <a:bodyPr/>
        <a:lstStyle/>
        <a:p>
          <a:r>
            <a:rPr lang="en-US" b="1" dirty="0">
              <a:solidFill>
                <a:schemeClr val="tx1"/>
              </a:solidFill>
            </a:rPr>
            <a:t>Individuel</a:t>
          </a:r>
        </a:p>
      </dgm:t>
    </dgm:pt>
    <dgm:pt modelId="{422AD187-AF66-C84B-93B1-C7D6FB0A85AA}" type="parTrans" cxnId="{D247C6D3-0C05-BF4D-AD9D-3C30C0BDB35C}">
      <dgm:prSet/>
      <dgm:spPr/>
      <dgm:t>
        <a:bodyPr/>
        <a:lstStyle/>
        <a:p>
          <a:endParaRPr lang="en-US"/>
        </a:p>
      </dgm:t>
    </dgm:pt>
    <dgm:pt modelId="{773E23AB-E7E4-EE46-ABFD-E1855896569A}" type="sibTrans" cxnId="{D247C6D3-0C05-BF4D-AD9D-3C30C0BDB35C}">
      <dgm:prSet/>
      <dgm:spPr/>
      <dgm:t>
        <a:bodyPr/>
        <a:lstStyle/>
        <a:p>
          <a:endParaRPr lang="en-US"/>
        </a:p>
      </dgm:t>
    </dgm:pt>
    <dgm:pt modelId="{86FD881C-8143-904B-89DD-D454DD5723D0}" type="pres">
      <dgm:prSet presAssocID="{B9E66F9E-1BAA-8B44-AB6B-D10F0AE954DE}" presName="Name0" presStyleCnt="0">
        <dgm:presLayoutVars>
          <dgm:chMax val="7"/>
          <dgm:resizeHandles val="exact"/>
        </dgm:presLayoutVars>
      </dgm:prSet>
      <dgm:spPr/>
      <dgm:t>
        <a:bodyPr/>
        <a:lstStyle/>
        <a:p>
          <a:endParaRPr lang="bg-BG"/>
        </a:p>
      </dgm:t>
    </dgm:pt>
    <dgm:pt modelId="{3882D481-9589-E547-987A-8257F4131EBA}" type="pres">
      <dgm:prSet presAssocID="{B9E66F9E-1BAA-8B44-AB6B-D10F0AE954DE}" presName="comp1" presStyleCnt="0"/>
      <dgm:spPr/>
    </dgm:pt>
    <dgm:pt modelId="{8B31D24F-57E9-F64F-B1D3-05E37092A772}" type="pres">
      <dgm:prSet presAssocID="{B9E66F9E-1BAA-8B44-AB6B-D10F0AE954DE}" presName="circle1" presStyleLbl="node1" presStyleIdx="0" presStyleCnt="4"/>
      <dgm:spPr/>
      <dgm:t>
        <a:bodyPr/>
        <a:lstStyle/>
        <a:p>
          <a:endParaRPr lang="bg-BG"/>
        </a:p>
      </dgm:t>
    </dgm:pt>
    <dgm:pt modelId="{254AC865-1204-DE4C-AEB8-514620AFFD96}" type="pres">
      <dgm:prSet presAssocID="{B9E66F9E-1BAA-8B44-AB6B-D10F0AE954DE}" presName="c1text" presStyleLbl="node1" presStyleIdx="0" presStyleCnt="4">
        <dgm:presLayoutVars>
          <dgm:bulletEnabled val="1"/>
        </dgm:presLayoutVars>
      </dgm:prSet>
      <dgm:spPr/>
      <dgm:t>
        <a:bodyPr/>
        <a:lstStyle/>
        <a:p>
          <a:endParaRPr lang="bg-BG"/>
        </a:p>
      </dgm:t>
    </dgm:pt>
    <dgm:pt modelId="{D72D19EB-3DB7-7F4B-A503-C61AF3A59224}" type="pres">
      <dgm:prSet presAssocID="{B9E66F9E-1BAA-8B44-AB6B-D10F0AE954DE}" presName="comp2" presStyleCnt="0"/>
      <dgm:spPr/>
    </dgm:pt>
    <dgm:pt modelId="{C30BACD3-625E-5F40-89D2-BDAA80AF4EA5}" type="pres">
      <dgm:prSet presAssocID="{B9E66F9E-1BAA-8B44-AB6B-D10F0AE954DE}" presName="circle2" presStyleLbl="node1" presStyleIdx="1" presStyleCnt="4"/>
      <dgm:spPr/>
      <dgm:t>
        <a:bodyPr/>
        <a:lstStyle/>
        <a:p>
          <a:endParaRPr lang="bg-BG"/>
        </a:p>
      </dgm:t>
    </dgm:pt>
    <dgm:pt modelId="{BA349AE6-60E8-B746-99AB-682AB2F90DDE}" type="pres">
      <dgm:prSet presAssocID="{B9E66F9E-1BAA-8B44-AB6B-D10F0AE954DE}" presName="c2text" presStyleLbl="node1" presStyleIdx="1" presStyleCnt="4">
        <dgm:presLayoutVars>
          <dgm:bulletEnabled val="1"/>
        </dgm:presLayoutVars>
      </dgm:prSet>
      <dgm:spPr/>
      <dgm:t>
        <a:bodyPr/>
        <a:lstStyle/>
        <a:p>
          <a:endParaRPr lang="bg-BG"/>
        </a:p>
      </dgm:t>
    </dgm:pt>
    <dgm:pt modelId="{D07178FC-9B3C-824B-9E74-733AB3385D71}" type="pres">
      <dgm:prSet presAssocID="{B9E66F9E-1BAA-8B44-AB6B-D10F0AE954DE}" presName="comp3" presStyleCnt="0"/>
      <dgm:spPr/>
    </dgm:pt>
    <dgm:pt modelId="{CC155089-DA87-F94D-B265-5B0CD8FC135A}" type="pres">
      <dgm:prSet presAssocID="{B9E66F9E-1BAA-8B44-AB6B-D10F0AE954DE}" presName="circle3" presStyleLbl="node1" presStyleIdx="2" presStyleCnt="4"/>
      <dgm:spPr/>
      <dgm:t>
        <a:bodyPr/>
        <a:lstStyle/>
        <a:p>
          <a:endParaRPr lang="bg-BG"/>
        </a:p>
      </dgm:t>
    </dgm:pt>
    <dgm:pt modelId="{0C0E1526-4D65-784D-B765-6548D8359168}" type="pres">
      <dgm:prSet presAssocID="{B9E66F9E-1BAA-8B44-AB6B-D10F0AE954DE}" presName="c3text" presStyleLbl="node1" presStyleIdx="2" presStyleCnt="4">
        <dgm:presLayoutVars>
          <dgm:bulletEnabled val="1"/>
        </dgm:presLayoutVars>
      </dgm:prSet>
      <dgm:spPr/>
      <dgm:t>
        <a:bodyPr/>
        <a:lstStyle/>
        <a:p>
          <a:endParaRPr lang="bg-BG"/>
        </a:p>
      </dgm:t>
    </dgm:pt>
    <dgm:pt modelId="{47935845-8FCE-844D-AFCE-0447287C0ADA}" type="pres">
      <dgm:prSet presAssocID="{B9E66F9E-1BAA-8B44-AB6B-D10F0AE954DE}" presName="comp4" presStyleCnt="0"/>
      <dgm:spPr/>
    </dgm:pt>
    <dgm:pt modelId="{8B5A7C01-E00B-B744-872C-C08BDB987DBC}" type="pres">
      <dgm:prSet presAssocID="{B9E66F9E-1BAA-8B44-AB6B-D10F0AE954DE}" presName="circle4" presStyleLbl="node1" presStyleIdx="3" presStyleCnt="4"/>
      <dgm:spPr/>
      <dgm:t>
        <a:bodyPr/>
        <a:lstStyle/>
        <a:p>
          <a:endParaRPr lang="bg-BG"/>
        </a:p>
      </dgm:t>
    </dgm:pt>
    <dgm:pt modelId="{E386725B-ED48-6945-8242-0A0512A689D0}" type="pres">
      <dgm:prSet presAssocID="{B9E66F9E-1BAA-8B44-AB6B-D10F0AE954DE}" presName="c4text" presStyleLbl="node1" presStyleIdx="3" presStyleCnt="4">
        <dgm:presLayoutVars>
          <dgm:bulletEnabled val="1"/>
        </dgm:presLayoutVars>
      </dgm:prSet>
      <dgm:spPr/>
      <dgm:t>
        <a:bodyPr/>
        <a:lstStyle/>
        <a:p>
          <a:endParaRPr lang="bg-BG"/>
        </a:p>
      </dgm:t>
    </dgm:pt>
  </dgm:ptLst>
  <dgm:cxnLst>
    <dgm:cxn modelId="{2D681C82-E74B-F340-8A8E-1200DEF69040}" type="presOf" srcId="{30E2D7F3-32DB-6240-8BED-925931C84A55}" destId="{0C0E1526-4D65-784D-B765-6548D8359168}" srcOrd="1" destOrd="0" presId="urn:microsoft.com/office/officeart/2005/8/layout/venn2"/>
    <dgm:cxn modelId="{34F45A61-9DEB-FC4C-ADAC-909D8768A146}" type="presOf" srcId="{FA389F56-C8E1-8442-92BB-34779A8F6990}" destId="{C30BACD3-625E-5F40-89D2-BDAA80AF4EA5}" srcOrd="0" destOrd="0" presId="urn:microsoft.com/office/officeart/2005/8/layout/venn2"/>
    <dgm:cxn modelId="{D247C6D3-0C05-BF4D-AD9D-3C30C0BDB35C}" srcId="{B9E66F9E-1BAA-8B44-AB6B-D10F0AE954DE}" destId="{A97CAC0B-C386-D042-B615-C91085BBC645}" srcOrd="3" destOrd="0" parTransId="{422AD187-AF66-C84B-93B1-C7D6FB0A85AA}" sibTransId="{773E23AB-E7E4-EE46-ABFD-E1855896569A}"/>
    <dgm:cxn modelId="{15F44B7E-B640-5841-B6FB-3640D08F01D7}" srcId="{B9E66F9E-1BAA-8B44-AB6B-D10F0AE954DE}" destId="{FA389F56-C8E1-8442-92BB-34779A8F6990}" srcOrd="1" destOrd="0" parTransId="{33250AE2-5212-8F49-8B5D-AA32DAFCF69F}" sibTransId="{48599D05-6494-6B47-9D0F-46B6F9EAFA05}"/>
    <dgm:cxn modelId="{4DE79534-5A7D-5B4C-8DE4-2304484EFAFF}" srcId="{B9E66F9E-1BAA-8B44-AB6B-D10F0AE954DE}" destId="{E1D8DC60-A63F-7D4D-8A2B-5F6898275CEF}" srcOrd="0" destOrd="0" parTransId="{4F8DD201-C220-124A-A82A-302E9FA5EE5B}" sibTransId="{CE7614E4-67DB-344A-8056-43CB06C4EA3C}"/>
    <dgm:cxn modelId="{8E8F1B7A-C68C-0B42-94F3-E2DE0C991FE6}" type="presOf" srcId="{30E2D7F3-32DB-6240-8BED-925931C84A55}" destId="{CC155089-DA87-F94D-B265-5B0CD8FC135A}" srcOrd="0" destOrd="0" presId="urn:microsoft.com/office/officeart/2005/8/layout/venn2"/>
    <dgm:cxn modelId="{075842CE-295C-4249-B18F-8BA2BD5C6B02}" type="presOf" srcId="{E1D8DC60-A63F-7D4D-8A2B-5F6898275CEF}" destId="{8B31D24F-57E9-F64F-B1D3-05E37092A772}" srcOrd="0" destOrd="0" presId="urn:microsoft.com/office/officeart/2005/8/layout/venn2"/>
    <dgm:cxn modelId="{6BC2464A-2A0B-F54F-AE8A-396AAFDC5BCD}" type="presOf" srcId="{A97CAC0B-C386-D042-B615-C91085BBC645}" destId="{8B5A7C01-E00B-B744-872C-C08BDB987DBC}" srcOrd="0" destOrd="0" presId="urn:microsoft.com/office/officeart/2005/8/layout/venn2"/>
    <dgm:cxn modelId="{D91067E6-3F94-E242-934E-14B45DA03409}" type="presOf" srcId="{FA389F56-C8E1-8442-92BB-34779A8F6990}" destId="{BA349AE6-60E8-B746-99AB-682AB2F90DDE}" srcOrd="1" destOrd="0" presId="urn:microsoft.com/office/officeart/2005/8/layout/venn2"/>
    <dgm:cxn modelId="{7CFB4370-D426-A54B-A79D-6FD05AD11A55}" type="presOf" srcId="{A97CAC0B-C386-D042-B615-C91085BBC645}" destId="{E386725B-ED48-6945-8242-0A0512A689D0}" srcOrd="1" destOrd="0" presId="urn:microsoft.com/office/officeart/2005/8/layout/venn2"/>
    <dgm:cxn modelId="{B7B27B55-D978-0445-8B08-703BBB90C7E9}" srcId="{B9E66F9E-1BAA-8B44-AB6B-D10F0AE954DE}" destId="{30E2D7F3-32DB-6240-8BED-925931C84A55}" srcOrd="2" destOrd="0" parTransId="{74B0C767-B55D-2142-BAD4-87080E8019CD}" sibTransId="{5D7F9869-87B9-5348-BD37-477B210F0DD5}"/>
    <dgm:cxn modelId="{7A28085C-2D01-DC4B-B7CC-767ADA5B4453}" type="presOf" srcId="{E1D8DC60-A63F-7D4D-8A2B-5F6898275CEF}" destId="{254AC865-1204-DE4C-AEB8-514620AFFD96}" srcOrd="1" destOrd="0" presId="urn:microsoft.com/office/officeart/2005/8/layout/venn2"/>
    <dgm:cxn modelId="{CF8A73AA-B7CD-3948-8FD1-2E10CADE0417}" type="presOf" srcId="{B9E66F9E-1BAA-8B44-AB6B-D10F0AE954DE}" destId="{86FD881C-8143-904B-89DD-D454DD5723D0}" srcOrd="0" destOrd="0" presId="urn:microsoft.com/office/officeart/2005/8/layout/venn2"/>
    <dgm:cxn modelId="{A6CFF9D1-CD02-9D4C-A30F-646A6E4C3884}" type="presParOf" srcId="{86FD881C-8143-904B-89DD-D454DD5723D0}" destId="{3882D481-9589-E547-987A-8257F4131EBA}" srcOrd="0" destOrd="0" presId="urn:microsoft.com/office/officeart/2005/8/layout/venn2"/>
    <dgm:cxn modelId="{709D1339-E1C0-6445-BB21-1BCA969BF34A}" type="presParOf" srcId="{3882D481-9589-E547-987A-8257F4131EBA}" destId="{8B31D24F-57E9-F64F-B1D3-05E37092A772}" srcOrd="0" destOrd="0" presId="urn:microsoft.com/office/officeart/2005/8/layout/venn2"/>
    <dgm:cxn modelId="{D4FE1786-9016-C546-A5EB-DF6BA241EDAA}" type="presParOf" srcId="{3882D481-9589-E547-987A-8257F4131EBA}" destId="{254AC865-1204-DE4C-AEB8-514620AFFD96}" srcOrd="1" destOrd="0" presId="urn:microsoft.com/office/officeart/2005/8/layout/venn2"/>
    <dgm:cxn modelId="{8D7FB330-215E-3E41-BC7B-070A52AFE63C}" type="presParOf" srcId="{86FD881C-8143-904B-89DD-D454DD5723D0}" destId="{D72D19EB-3DB7-7F4B-A503-C61AF3A59224}" srcOrd="1" destOrd="0" presId="urn:microsoft.com/office/officeart/2005/8/layout/venn2"/>
    <dgm:cxn modelId="{B29B9AB9-2100-FC4F-B51A-93BB9C3007EB}" type="presParOf" srcId="{D72D19EB-3DB7-7F4B-A503-C61AF3A59224}" destId="{C30BACD3-625E-5F40-89D2-BDAA80AF4EA5}" srcOrd="0" destOrd="0" presId="urn:microsoft.com/office/officeart/2005/8/layout/venn2"/>
    <dgm:cxn modelId="{5A5694C7-2801-474E-B25B-D05E5B81E54C}" type="presParOf" srcId="{D72D19EB-3DB7-7F4B-A503-C61AF3A59224}" destId="{BA349AE6-60E8-B746-99AB-682AB2F90DDE}" srcOrd="1" destOrd="0" presId="urn:microsoft.com/office/officeart/2005/8/layout/venn2"/>
    <dgm:cxn modelId="{727E4796-8076-7E4F-B7E5-8BE8BD487950}" type="presParOf" srcId="{86FD881C-8143-904B-89DD-D454DD5723D0}" destId="{D07178FC-9B3C-824B-9E74-733AB3385D71}" srcOrd="2" destOrd="0" presId="urn:microsoft.com/office/officeart/2005/8/layout/venn2"/>
    <dgm:cxn modelId="{BFC17DDC-71F2-E148-ABF6-53771000EFFE}" type="presParOf" srcId="{D07178FC-9B3C-824B-9E74-733AB3385D71}" destId="{CC155089-DA87-F94D-B265-5B0CD8FC135A}" srcOrd="0" destOrd="0" presId="urn:microsoft.com/office/officeart/2005/8/layout/venn2"/>
    <dgm:cxn modelId="{33F581A2-C684-F344-9BA2-F2298A971A41}" type="presParOf" srcId="{D07178FC-9B3C-824B-9E74-733AB3385D71}" destId="{0C0E1526-4D65-784D-B765-6548D8359168}" srcOrd="1" destOrd="0" presId="urn:microsoft.com/office/officeart/2005/8/layout/venn2"/>
    <dgm:cxn modelId="{43B85BDF-AEA0-8245-A1BA-60DAA8438E65}" type="presParOf" srcId="{86FD881C-8143-904B-89DD-D454DD5723D0}" destId="{47935845-8FCE-844D-AFCE-0447287C0ADA}" srcOrd="3" destOrd="0" presId="urn:microsoft.com/office/officeart/2005/8/layout/venn2"/>
    <dgm:cxn modelId="{3BE9185D-B8B2-2140-8C48-E099566F0B1C}" type="presParOf" srcId="{47935845-8FCE-844D-AFCE-0447287C0ADA}" destId="{8B5A7C01-E00B-B744-872C-C08BDB987DBC}" srcOrd="0" destOrd="0" presId="urn:microsoft.com/office/officeart/2005/8/layout/venn2"/>
    <dgm:cxn modelId="{326845E0-0661-4540-8C47-3234FDAB0952}" type="presParOf" srcId="{47935845-8FCE-844D-AFCE-0447287C0ADA}" destId="{E386725B-ED48-6945-8242-0A0512A689D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1D24F-57E9-F64F-B1D3-05E37092A772}">
      <dsp:nvSpPr>
        <dsp:cNvPr id="0" name=""/>
        <dsp:cNvSpPr/>
      </dsp:nvSpPr>
      <dsp:spPr>
        <a:xfrm>
          <a:off x="2773882" y="0"/>
          <a:ext cx="4495691" cy="4495691"/>
        </a:xfrm>
        <a:prstGeom prst="ellipse">
          <a:avLst/>
        </a:prstGeom>
        <a:solidFill>
          <a:schemeClr val="accent1"/>
        </a:solidFill>
        <a:ln w="1905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err="1">
              <a:solidFill>
                <a:schemeClr val="tx1"/>
              </a:solidFill>
            </a:rPr>
            <a:t>Société</a:t>
          </a:r>
          <a:endParaRPr lang="fr-FR" sz="1400" b="1" kern="1200" dirty="0">
            <a:solidFill>
              <a:schemeClr val="tx1"/>
            </a:solidFill>
          </a:endParaRPr>
        </a:p>
      </dsp:txBody>
      <dsp:txXfrm>
        <a:off x="4393229" y="224784"/>
        <a:ext cx="1256995" cy="674353"/>
      </dsp:txXfrm>
    </dsp:sp>
    <dsp:sp modelId="{C30BACD3-625E-5F40-89D2-BDAA80AF4EA5}">
      <dsp:nvSpPr>
        <dsp:cNvPr id="0" name=""/>
        <dsp:cNvSpPr/>
      </dsp:nvSpPr>
      <dsp:spPr>
        <a:xfrm>
          <a:off x="3223451" y="899138"/>
          <a:ext cx="3596552" cy="3596552"/>
        </a:xfrm>
        <a:prstGeom prst="ellipse">
          <a:avLst/>
        </a:prstGeom>
        <a:solidFill>
          <a:schemeClr val="accent1">
            <a:lumMod val="60000"/>
            <a:lumOff val="40000"/>
          </a:schemeClr>
        </a:soli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Communauté</a:t>
          </a:r>
        </a:p>
      </dsp:txBody>
      <dsp:txXfrm>
        <a:off x="4393229" y="1114931"/>
        <a:ext cx="1256995" cy="647379"/>
      </dsp:txXfrm>
    </dsp:sp>
    <dsp:sp modelId="{CC155089-DA87-F94D-B265-5B0CD8FC135A}">
      <dsp:nvSpPr>
        <dsp:cNvPr id="0" name=""/>
        <dsp:cNvSpPr/>
      </dsp:nvSpPr>
      <dsp:spPr>
        <a:xfrm>
          <a:off x="3673020" y="1798276"/>
          <a:ext cx="2697414" cy="2697414"/>
        </a:xfrm>
        <a:prstGeom prst="ellipse">
          <a:avLst/>
        </a:prstGeom>
        <a:solidFill>
          <a:schemeClr val="accent1">
            <a:lumMod val="40000"/>
            <a:lumOff val="60000"/>
          </a:schemeClr>
        </a:soli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a:solidFill>
                <a:schemeClr val="tx1"/>
              </a:solidFill>
            </a:rPr>
            <a:t>Relations</a:t>
          </a:r>
          <a:endParaRPr lang="fr-FR" sz="1400" b="1" kern="1200" dirty="0">
            <a:solidFill>
              <a:schemeClr val="tx1"/>
            </a:solidFill>
          </a:endParaRPr>
        </a:p>
      </dsp:txBody>
      <dsp:txXfrm>
        <a:off x="4393229" y="2000582"/>
        <a:ext cx="1256995" cy="606918"/>
      </dsp:txXfrm>
    </dsp:sp>
    <dsp:sp modelId="{8B5A7C01-E00B-B744-872C-C08BDB987DBC}">
      <dsp:nvSpPr>
        <dsp:cNvPr id="0" name=""/>
        <dsp:cNvSpPr/>
      </dsp:nvSpPr>
      <dsp:spPr>
        <a:xfrm>
          <a:off x="4122589" y="2697414"/>
          <a:ext cx="1798276" cy="1798276"/>
        </a:xfrm>
        <a:prstGeom prst="ellipse">
          <a:avLst/>
        </a:prstGeom>
        <a:solidFill>
          <a:schemeClr val="accent1">
            <a:lumMod val="20000"/>
            <a:lumOff val="80000"/>
          </a:schemeClr>
        </a:soli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Individuel</a:t>
          </a:r>
        </a:p>
      </dsp:txBody>
      <dsp:txXfrm>
        <a:off x="4385940" y="3146983"/>
        <a:ext cx="1271573" cy="89913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9/8/2017</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28675" name="Slide Number Placeholder 3"/>
          <p:cNvSpPr>
            <a:spLocks noGrp="1"/>
          </p:cNvSpPr>
          <p:nvPr>
            <p:ph type="sldNum" sz="quarter" idx="5"/>
          </p:nvPr>
        </p:nvSpPr>
        <p:spPr bwMode="auto">
          <a:noFill/>
          <a:ln>
            <a:miter lim="800000"/>
            <a:headEnd/>
            <a:tailEnd/>
          </a:ln>
        </p:spPr>
        <p:txBody>
          <a:bodyPr/>
          <a:lstStyle/>
          <a:p>
            <a:fld id="{444E6FD7-9BB0-45F7-8C2D-A557E5879396}" type="slidenum">
              <a:rPr lang="en-US"/>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*Distribuez le document 2.1 – Mon pouvoir. Demandez aux participants de prendre 5 minutes pour réfléchir à des exemples de leur propre pouvoir dans chacune de ces catégories. Notez le pouvoir dont ils disposent actuellement ou les moments de leur vie où ils ont bénéficié de ce genre de pouvoir. En ce qui concerne le « pouvoir sur », demandez-leur de réfléchir également à un moment où quelqu'un a eu du pouvoir sur eux. *</a:t>
            </a:r>
          </a:p>
          <a:p>
            <a:endParaRPr lang="fr-FR" b="1" baseline="0" dirty="0"/>
          </a:p>
          <a:p>
            <a:r>
              <a:rPr lang="fr-FR" b="0" baseline="0" dirty="0"/>
              <a:t>Qu'avez-vous ressenti en pensant aux moments où vous avez eu du pouvoir ? Qu'avez-vous ressenti en pensant aux moments où quelqu'un d'autre a eu du pouvoir sur vous ? </a:t>
            </a:r>
          </a:p>
          <a:p>
            <a:endParaRPr lang="fr-FR"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Comment, selon vous, le « pouvoir sur » pourrait être exprimé ou exercé ? Parfois, cela peut être dans l'exercice de l'autorité. Par exemple, un leader communautaire peut avoir l'autorité nécessaire pour prendre des décisions pour sa communauté (le leader peut avoir cette autorité grâce à des moyens formels, par exemple des élections, ou par des moyens informels tels que son statut). Parfois, cela peut être au moyen de la force (ou de la menace de recourir à la force), comme lorsqu'un officier de police contrôle physiquement un criminel et le met en prison, ou lorsqu'un mari violent menace de frapper sa femme si elle ne fait pas ce qu'il dit. Parfois, cela peut être au moyen de la coercition ou de la manipulation. Par exemple, un enseignant utilisant son pouvoir sur une élève pour la convaincre de lui accorder des faveurs sexuelles en échange de bonnes notes qu'elle mérite de toute façon.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Nous pouvons voir dans ces exemples que le « pouvoir sur » peut être utilisé de façon positive ou négative. Le pouvoir, en particulier le « pouvoir sur », est un aspect fondamental des violences basées sur le genre. Comme nous l'avons vu dans le précédent exercice, les femmes et les jeunes filles n'ont souvent pas le pouvoir de prendre des décisions clés les concernant, car le pouvoir de quelqu'un d'autre les contraint. </a:t>
            </a:r>
            <a:endParaRPr lang="fr-FR" dirty="0"/>
          </a:p>
          <a:p>
            <a:endParaRPr lang="fr-FR"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10</a:t>
            </a:fld>
            <a:endParaRPr lang="fr-FR" dirty="0"/>
          </a:p>
        </p:txBody>
      </p:sp>
    </p:spTree>
    <p:extLst>
      <p:ext uri="{BB962C8B-B14F-4D97-AF65-F5344CB8AC3E}">
        <p14:creationId xmlns:p14="http://schemas.microsoft.com/office/powerpoint/2010/main" val="2054146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Au début de cette séance portant sur l'état des lieux du pouvoir et de la vulnérabilité, nous avons vu que la discrimination, l'oppression et les VBG sont exprimées de différentes façons selon les personnes. Nous avons également vu que des catégories spécifiques de personnes, et en particulier les femmes et les jeunes filles, les subissent en permanence. </a:t>
            </a:r>
          </a:p>
          <a:p>
            <a:endParaRPr lang="fr-FR" baseline="0" dirty="0"/>
          </a:p>
          <a:p>
            <a:r>
              <a:rPr lang="fr-FR" smtClean="0"/>
              <a:t>Lorsque nous parlons de VBG, nous utilisons souvent le modèle que vous voyez ici, appelé modèle écologique. Ce modèle offre un cadre qui permet de comprendre les VBG dans un système plus large, plutôt que de les considérer comme des actes de violence individuels isolés. La violence peut se produire à tous les niveaux de ce modèle, et être soutenue et facilitée par ceux-ci. Selon vous, quel type de violence pourrions-nous voir au niveau individuel ? Au niveau des relations ? Au niveau de la communauté ? Au niveau de la société ? </a:t>
            </a:r>
          </a:p>
          <a:p>
            <a:endParaRPr lang="fr-FR" baseline="0" dirty="0"/>
          </a:p>
          <a:p>
            <a:r>
              <a:rPr lang="fr-FR" smtClean="0"/>
              <a:t>Les relations avec la famille ou les amis peuvent être favorables ou préjudiciables pour une survivante, et peuvent encourager ou décourager un agresseur de commettre des actes de violence. Au niveau de la communauté, des structures et des systèmes peuvent être mis en place de façon à soutenir les femmes et les jeunes filles ou à les discriminer, et être favorables ou préjudiciables pour les survivantes. Au niveau de la société, les normes sociales et culturelles peuvent promouvoir ou perpétuer la violence et l'idée qu'elle est normale et acceptable ou, à l'inverse, la décourager. À chaque niveau, nous voyons des relations de pouvoir inégales entre les hommes et les femmes.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11</a:t>
            </a:fld>
            <a:endParaRPr lang="fr-FR" dirty="0"/>
          </a:p>
        </p:txBody>
      </p:sp>
    </p:spTree>
    <p:extLst>
      <p:ext uri="{BB962C8B-B14F-4D97-AF65-F5344CB8AC3E}">
        <p14:creationId xmlns:p14="http://schemas.microsoft.com/office/powerpoint/2010/main" val="2029179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examiner des exemples plus spécifiques de violences basées sur le genre. En pensant aux différents niveaux du modèle écologique que nous venons de voir, je vais vous demander de réfléchir à des exemples de formes physiques, sexuelles, émotionnelles/psychologiques et socio-économiques de VBG. Sur vos feuilles de flip chart, veuillez réfléchir à autant d'exemples que possible dans votre catégorie. </a:t>
            </a:r>
          </a:p>
          <a:p>
            <a:endParaRPr lang="fr-FR" baseline="0" dirty="0"/>
          </a:p>
          <a:p>
            <a:r>
              <a:rPr lang="fr-FR" sz="1200" b="1" kern="1200" dirty="0">
                <a:solidFill>
                  <a:schemeClr val="tx1"/>
                </a:solidFill>
                <a:effectLst/>
                <a:latin typeface="+mn-lt"/>
              </a:rPr>
              <a:t>*Répartissez les participants en quatre groupes, et donnez à chacun une des quatre feuilles de flip chart sur lesquelles sont inscrits les titres suivants : Physique, Sexuelle, Émotionnelle/Psychologique et Socio-économique. </a:t>
            </a:r>
            <a:endParaRPr lang="fr-FR"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rPr>
              <a:t>Expliquez les quatre catégories, en vous assurant que les participants comprennent que de nombreux types de violence peuvent être classés dans plusieurs catégories (par exemple, le viol peut comporter un aspect sexuel, physique et psychologique) et que, pour cet exercice, il n'est pas important de déterminer une seule catégorie pour chaque exemple de violence, mais plutôt de réfléchir à tous les types qui peuvent exister dans chaque catégorie. Laissez 15 minutes de réflexion à chaque groupe.* </a:t>
            </a:r>
          </a:p>
          <a:p>
            <a:endParaRPr lang="fr-FR" baseline="0" dirty="0"/>
          </a:p>
          <a:p>
            <a:r>
              <a:rPr lang="fr-FR" b="1" baseline="0" dirty="0"/>
              <a:t>*N'oubliez pas que si les participants ont déjà travaillé avec le GBVIMS, les catégories qu'ils connaissent ne sont pas les mêmes. Si tel est le cas, expliquez que ces quatre catégories sont définies uniquement dans un but de commodité pour cet exercice, car c'est ainsi que de nombreuses personnes parlent des différents types de VBG. Il existe d'autres façons de les définir, notamment celles utilisées pour le GBVIMS qui comprend plus de catégories et veille à garantir que chacun saisit les données sur les VBG exactement de la même façon.*</a:t>
            </a:r>
          </a:p>
          <a:p>
            <a:endParaRPr lang="fr-FR" b="1" baseline="0" dirty="0"/>
          </a:p>
          <a:p>
            <a:r>
              <a:rPr lang="fr-FR" b="0" dirty="0"/>
              <a:t>Faites maintenant le tour de la pièce en regardant les autres feuilles, et en ajoutant des exemples de VBG qui ne figurent pas sous chaque catégorie. </a:t>
            </a:r>
          </a:p>
          <a:p>
            <a:r>
              <a:rPr lang="fr-FR" smtClean="0"/>
              <a:t> </a:t>
            </a:r>
          </a:p>
          <a:p>
            <a:r>
              <a:rPr lang="fr-FR" b="1" baseline="0" dirty="0"/>
              <a:t>*Réunissez les participants et faites un débriefing. Discutez alors des personnes qui subissent le plus les VBG (les femmes et les jeunes filles) et des personnes qui perpétuent le plus les VBG (les hommes). Soulignez qu'il ne s'agit pas d'une vérité universelle, mais que la vaste majorité des survivants sont des femmes et des jeunes filles, tandis que la vaste majorité des agresseurs sont des hommes, en raison des inégalités de pouvoir que nous voyons à tous les niveaux du modèle écologique.*</a:t>
            </a:r>
            <a:endParaRPr lang="fr-FR"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12</a:t>
            </a:fld>
            <a:endParaRPr lang="fr-FR" dirty="0"/>
          </a:p>
        </p:txBody>
      </p:sp>
    </p:spTree>
    <p:extLst>
      <p:ext uri="{BB962C8B-B14F-4D97-AF65-F5344CB8AC3E}">
        <p14:creationId xmlns:p14="http://schemas.microsoft.com/office/powerpoint/2010/main" val="410860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**Examinez les points clés de la session.**</a:t>
            </a:r>
          </a:p>
          <a:p>
            <a:pPr eaLnBrk="1" hangingPunct="1">
              <a:spcBef>
                <a:spcPct val="0"/>
              </a:spcBef>
            </a:pPr>
            <a:endParaRPr lang="fr-FR" dirty="0"/>
          </a:p>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pPr eaLnBrk="1" hangingPunct="1">
              <a:spcBef>
                <a:spcPct val="0"/>
              </a:spcBef>
            </a:pPr>
            <a:endParaRPr lang="fr-FR" dirty="0"/>
          </a:p>
        </p:txBody>
      </p:sp>
      <p:sp>
        <p:nvSpPr>
          <p:cNvPr id="40963" name="Slide Number Placeholder 3"/>
          <p:cNvSpPr>
            <a:spLocks noGrp="1"/>
          </p:cNvSpPr>
          <p:nvPr>
            <p:ph type="sldNum" sz="quarter" idx="5"/>
          </p:nvPr>
        </p:nvSpPr>
        <p:spPr bwMode="auto">
          <a:noFill/>
          <a:ln>
            <a:miter lim="800000"/>
            <a:headEnd/>
            <a:tailEnd/>
          </a:ln>
        </p:spPr>
        <p:txBody>
          <a:bodyPr/>
          <a:lstStyle/>
          <a:p>
            <a:fld id="{F5BBBE68-1554-4133-8085-62E7B0295D06}" type="slidenum">
              <a:rPr lang="en-US"/>
              <a:pPr/>
              <a:t>13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200" b="1" kern="1200" dirty="0">
                <a:solidFill>
                  <a:schemeClr val="tx1"/>
                </a:solidFill>
                <a:effectLst/>
                <a:latin typeface="+mn-lt"/>
              </a:rPr>
              <a:t>Vue d'ensemble – Module 2 : Pouvoir et violences basées sur le genre</a:t>
            </a:r>
          </a:p>
          <a:p>
            <a:r>
              <a:rPr lang="fr-FR" sz="1200" kern="1200" dirty="0">
                <a:solidFill>
                  <a:schemeClr val="tx1"/>
                </a:solidFill>
                <a:effectLst/>
                <a:latin typeface="+mn-lt"/>
              </a:rPr>
              <a:t> </a:t>
            </a:r>
          </a:p>
          <a:p>
            <a:r>
              <a:rPr lang="fr-FR" sz="1200" b="1" kern="1200" dirty="0">
                <a:solidFill>
                  <a:schemeClr val="tx1"/>
                </a:solidFill>
                <a:effectLst/>
                <a:latin typeface="+mn-lt"/>
              </a:rPr>
              <a:t>Objectifs de la formation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Étudier les différents types de pouvoir et de vulnérabilité au sein de la société</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Comprendre les différents types de VBG</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Étudier les forces qui façonnent et renforcent les VBG</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 heure 45 minutes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Document 1.1 – Mon pouvoir</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Cartes de personnage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Examinez l'état des lieux du pouvoir et de la vulnérabilité et ajoutez-le si nécessaire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cartes de personnage</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quatre feuilles de flip chart en inscrivant les titres suivants : Physique, Sexuelle, Émotionnelle/Psychologique et Socio-économique.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30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État des lieux du pouvoir et de la vulnérabilité (3)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Comprendre le pouvoir (4-8)</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Mon pouvoir (9)</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Le modèle écologique (10)</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35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Types de VBG (11)</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(12)</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Il est essentiel de comprendre le pouvoir et son lien avec les VBG pour le reste de la formation. Il est probable que vous deviez passer plus de temps sur certaines discussions concernant le pouvoir, en fonction du niveau d'expérience et de l'aisance des participants.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bien comprendre les éléments suivants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 pouvoir et son lien avec les VBG</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divers types et exemples de VBG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 modèle écologique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Divers types de pouvoir existent et peuvent être utilisés de façon positive ou négative. On parle de violence lorsque des agresseurs (le plus souvent des hommes) abusent de leur pouvoir sur des survivants (le plus souvent des femmes et des jeunes filles).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inégalités de pouvoir et les VBG existent à tous les niveaux du modèle écologique.</a:t>
            </a:r>
            <a:endParaRPr lang="fr-FR" sz="1200" kern="1200" dirty="0">
              <a:solidFill>
                <a:schemeClr val="tx1"/>
              </a:solidFill>
              <a:effectLst/>
              <a:latin typeface="+mn-lt"/>
              <a:ea typeface="+mn-ea"/>
              <a:cs typeface="+mn-cs"/>
            </a:endParaRPr>
          </a:p>
          <a:p>
            <a:endParaRPr lang="fr-FR" dirty="0"/>
          </a:p>
        </p:txBody>
      </p:sp>
      <p:sp>
        <p:nvSpPr>
          <p:cNvPr id="30723" name="Slide Number Placeholder 3"/>
          <p:cNvSpPr>
            <a:spLocks noGrp="1"/>
          </p:cNvSpPr>
          <p:nvPr>
            <p:ph type="sldNum" sz="quarter" idx="5"/>
          </p:nvPr>
        </p:nvSpPr>
        <p:spPr bwMode="auto">
          <a:noFill/>
          <a:ln>
            <a:miter lim="800000"/>
            <a:headEnd/>
            <a:tailEnd/>
          </a:ln>
        </p:spPr>
        <p:txBody>
          <a:bodyPr/>
          <a:lstStyle/>
          <a:p>
            <a:fld id="{852FA020-EEF9-4D5A-B123-353B53D84BC6}" type="slidenum">
              <a:rPr lang="en-US">
                <a:solidFill>
                  <a:prstClr val="black"/>
                </a:solidFill>
              </a:rPr>
              <a:pPr/>
              <a:t>2</a:t>
            </a:fld>
            <a:endParaRPr lang="fr-F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trois objectifs pour cette session sont les suivants : </a:t>
            </a:r>
          </a:p>
          <a:p>
            <a:endParaRPr lang="fr-FR" baseline="0" dirty="0"/>
          </a:p>
          <a:p>
            <a:pPr marL="171450" lvl="0" indent="-171450" rtl="0">
              <a:buFont typeface="Arial" charset="0"/>
              <a:buChar char="•"/>
            </a:pPr>
            <a:r>
              <a:rPr lang="fr-FR" smtClean="0"/>
              <a:t>Étudier les différents types de pouvoir et de vulnérabilité au sein de la société</a:t>
            </a:r>
          </a:p>
          <a:p>
            <a:pPr marL="171450" lvl="0" indent="-171450" rtl="0">
              <a:buFont typeface="Arial" charset="0"/>
              <a:buChar char="•"/>
            </a:pPr>
            <a:r>
              <a:rPr lang="fr-FR" smtClean="0"/>
              <a:t>Comprendre les différents types de VBG</a:t>
            </a:r>
          </a:p>
          <a:p>
            <a:pPr marL="171450" lvl="0" indent="-171450" rtl="0">
              <a:buFont typeface="Arial" charset="0"/>
              <a:buChar char="•"/>
            </a:pPr>
            <a:r>
              <a:rPr lang="fr-FR" smtClean="0"/>
              <a:t>Étudier les forces qui façonnent et renforcent les VBG </a:t>
            </a:r>
          </a:p>
          <a:p>
            <a:endParaRPr lang="fr-FR" baseline="0"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fr-FR"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FR" smtClean="0"/>
              <a:t>Pour démarrer la séance, nous allons essayer de voir comment le pouvoir évolue au sein de la société. </a:t>
            </a:r>
            <a:r>
              <a:rPr lang="fr-FR" b="1" baseline="0" dirty="0"/>
              <a:t>*Installez les participants dans une pièce spacieuse et demandez-leur de former une ligne. Distribuez à chacun d'entre eux une carte de personnage. </a:t>
            </a:r>
            <a:r>
              <a:rPr lang="fr-FR" sz="1200" b="1" kern="1200" dirty="0">
                <a:solidFill>
                  <a:schemeClr val="tx1"/>
                </a:solidFill>
                <a:effectLst/>
                <a:latin typeface="+mn-lt"/>
              </a:rPr>
              <a:t>Si le groupe est mixte, donnez aux hommes une carte de femme, et aux femmes une carte d'homme. Si possible, demandez aux participants de placer leur carte de personnage de manière à ce que les autres puissent la voir.*</a:t>
            </a:r>
          </a:p>
          <a:p>
            <a:pPr>
              <a:defRPr/>
            </a:pPr>
            <a:endParaRPr lang="fr-FR" sz="1200" kern="1200" dirty="0">
              <a:solidFill>
                <a:schemeClr val="tx1"/>
              </a:solidFill>
              <a:effectLst/>
              <a:latin typeface="+mn-lt"/>
              <a:ea typeface="+mn-ea"/>
              <a:cs typeface="+mn-cs"/>
            </a:endParaRPr>
          </a:p>
          <a:p>
            <a:pPr>
              <a:defRPr/>
            </a:pPr>
            <a:r>
              <a:rPr lang="fr-FR" sz="1200" kern="1200" dirty="0">
                <a:solidFill>
                  <a:schemeClr val="tx1"/>
                </a:solidFill>
                <a:effectLst/>
                <a:latin typeface="+mn-lt"/>
              </a:rPr>
              <a:t>Je vais vous lire une série d'affirmations. Si l'affirmation est vraie pour le personnage figurant sur votre carte, faites un pas en avant. Si elle est fausse, restez où vous êtes. Si vous avez un doute, demandez aux membres du groupe ce qu'ils en pensent.  Expliquez que vous allez lire à haute voix une série d'affirmations. Si l'affirmation est vraie pour le personnage figurant sur la carte du participant, il devra faire un pas en avant. </a:t>
            </a:r>
            <a:endParaRPr lang="fr-FR" sz="1200" kern="1200" dirty="0">
              <a:solidFill>
                <a:schemeClr val="tx1"/>
              </a:solidFill>
              <a:effectLst/>
              <a:latin typeface="+mn-lt"/>
              <a:ea typeface="+mn-ea"/>
              <a:cs typeface="+mn-cs"/>
            </a:endParaRPr>
          </a:p>
          <a:p>
            <a:pPr lvl="0"/>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Encouragez les femmes à remettre en question les hommes qui font un pas en avant de manière inappropriée (comme leur personnage féminin) et remettez en question cette action vous-même. Cela peut être efficace pour faire comprendre aux hommes les difficultés auxquelles les femmes sont confrontées, et pour permettre aux femmes de goûter aux libertés des hommes.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Ces affirmations concernent l'accès aux ressources et au processus de décision et leur contrôle :</a:t>
            </a:r>
            <a:endParaRPr lang="fr-FR" sz="1200" kern="1200" dirty="0">
              <a:solidFill>
                <a:schemeClr val="tx1"/>
              </a:solidFill>
              <a:effectLst/>
              <a:latin typeface="+mn-lt"/>
              <a:ea typeface="+mn-ea"/>
              <a:cs typeface="+mn-cs"/>
            </a:endParaRPr>
          </a:p>
          <a:p>
            <a:r>
              <a:t/>
            </a:r>
            <a:br/>
            <a:r>
              <a:rPr lang="fr-FR" sz="1200" kern="1200" dirty="0">
                <a:solidFill>
                  <a:schemeClr val="tx1"/>
                </a:solidFill>
                <a:effectLst/>
                <a:latin typeface="+mn-lt"/>
              </a:rPr>
              <a:t>Je contrôle l'argent que je gagne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Mon travail est rémunéré et généralement bien considéré</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peux facilement me déplacer dans le camp/le village/la communauté</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n'ai pas peur quand je me déplace la nuit</a:t>
            </a:r>
            <a:r>
              <a:rPr lang="en-US" sz="1200" kern="1200" dirty="0">
                <a:solidFill>
                  <a:schemeClr val="tx1"/>
                </a:solidFill>
                <a:effectLst/>
                <a:latin typeface="+mn-lt"/>
              </a:rPr>
              <a:t>
</a:t>
            </a:r>
            <a:r>
              <a:t/>
            </a:r>
            <a:br/>
            <a:r>
              <a:rPr lang="fr-FR" sz="1200" kern="1200" dirty="0">
                <a:solidFill>
                  <a:schemeClr val="tx1"/>
                </a:solidFill>
                <a:effectLst/>
                <a:latin typeface="+mn-lt"/>
              </a:rPr>
              <a:t>J'ai du temps pour les loisirs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suis parmi</a:t>
            </a:r>
            <a:r>
              <a:rPr lang="fr-FR" smtClean="0"/>
              <a:t> </a:t>
            </a:r>
            <a:r>
              <a:rPr lang="fr-FR" sz="1200" kern="1200" dirty="0">
                <a:solidFill>
                  <a:schemeClr val="tx1"/>
                </a:solidFill>
                <a:effectLst/>
                <a:latin typeface="+mn-lt"/>
              </a:rPr>
              <a:t>les premiers à parler pendant les réunions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Mes enfants portent mon nom de famille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n'ai généralement pas peur d'être victime d'une agression sexuelle ou d'un viol</a:t>
            </a:r>
            <a:r>
              <a:rPr lang="en-US" sz="1200" kern="1200" dirty="0">
                <a:solidFill>
                  <a:schemeClr val="tx1"/>
                </a:solidFill>
                <a:effectLst/>
                <a:latin typeface="+mn-lt"/>
              </a:rPr>
              <a:t>
</a:t>
            </a:r>
            <a:r>
              <a:t/>
            </a:r>
            <a:br/>
            <a:r>
              <a:rPr lang="fr-FR" sz="1200" kern="1200" dirty="0">
                <a:solidFill>
                  <a:schemeClr val="tx1"/>
                </a:solidFill>
                <a:effectLst/>
                <a:latin typeface="+mn-lt"/>
              </a:rPr>
              <a:t>Mon époux(se) (ou quelqu'un d'autre) s'occupe de mes enfants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peux porter les vêtements que j'aime sans crainte d'être victime d'une agression sexuelle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suis du même sexe que le chef de la police, les leaders communautaires et les leaders religieux</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J'ai eu l’opportunité d’être scolarisé(e)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décide quand je souhaite avoir des relations sexuelles avec mon/ma partenaire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peux accéder à des services sans être forcé(e) d'avoir des relations sexuelles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décide en priorité de l'utilisation des ressources de la famille, telles que les vélos, motos ou voitures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n'ai pas à expliquer à mon/ma partenaire où j'ai été ou comment j'ai passé mon temps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leaders communautaires m'écoutent généralement</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sais combien d'enfants j'ai et quand ils sont nés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peux quitter mon époux(se) s'il/si elle menace ma sécurité</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Si je suis victime d'un délit/crime, je sais que la police écoutera mon témoignage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peux me rendre à la police sans craindre de me faire arrêter ou d'être victime de violences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Je peux aller où je veux sans escorte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*Débriefez l'exercice à l'aide des questions suivantes.*</a:t>
            </a:r>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i="1" kern="1200" dirty="0">
                <a:solidFill>
                  <a:schemeClr val="tx1"/>
                </a:solidFill>
                <a:effectLst/>
                <a:latin typeface="+mn-lt"/>
              </a:rPr>
              <a:t>Que voyons-nous à la fin de cet exercice ? Qui est devant ? Qui est derrière ?</a:t>
            </a:r>
            <a:r>
              <a:rPr lang="fr-FR" smtClean="0"/>
              <a:t> </a:t>
            </a:r>
            <a:r>
              <a:rPr lang="fr-FR" sz="1200" i="1" kern="1200" dirty="0">
                <a:solidFill>
                  <a:schemeClr val="tx1"/>
                </a:solidFill>
                <a:effectLst/>
                <a:latin typeface="+mn-lt"/>
              </a:rPr>
              <a:t>Qu'avez-vous ressenti lorsque vous avez avancé ? Qu'avez-vous ressenti en restant derrière ? Quelles différences avez-vous remarquées entre les femmes et entre les hommes ? Que signifie cette différence selon vous ?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Cet exercice porte sur le pouvoir et les privilèges dont bénéficient les hommes dans la plupart des sociétés, uniquement en raison du statut inégal et du pouvoir qui leur sont conférés à la naissance. Ces différences ne sont pas fondées sur les compétences ou l'expérience, mais sur les inégalités de pouvoir socialisées, perpétuées par les cultures et les normes. Les femmes subissent ces inégalités tout au long de leur vie, et c'est le fondement sur lequel la violence se développe et est perpétuée. Bien entendu, les hommes ne sont pas tous pareils et les femmes non plus. Même au sein de ces groupes, il existe des différences significatives en termes de pouvoir et de privilèges, associées au statut, à la capacité physique, à la richesse, etc. Toutefois, même avec ces différences, vous remarquerez que les hommes sont en général beaucoup plus avancés que les femmes.</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endParaRPr lang="fr-FR" b="1" baseline="0"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fr-FR" dirty="0"/>
          </a:p>
        </p:txBody>
      </p:sp>
    </p:spTree>
    <p:extLst>
      <p:ext uri="{BB962C8B-B14F-4D97-AF65-F5344CB8AC3E}">
        <p14:creationId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Pour comprendre les VBG, il est important de comprendre également les différents types de pouvoir et comment ils peuvent être utilisés. </a:t>
            </a:r>
            <a:r>
              <a:rPr lang="fr-FR" b="1" baseline="0" dirty="0"/>
              <a:t>*Demandez aux membres du groupe ce que le pouvoir signifie pour eux. Recueillez quelques suggestions auprès des participants.*</a:t>
            </a:r>
            <a:endParaRPr lang="fr-FR" b="1"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dirty="0"/>
          </a:p>
        </p:txBody>
      </p:sp>
    </p:spTree>
    <p:extLst>
      <p:ext uri="{BB962C8B-B14F-4D97-AF65-F5344CB8AC3E}">
        <p14:creationId xmlns:p14="http://schemas.microsoft.com/office/powerpoint/2010/main" val="691480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Pour comprendre les VBG, il est important de comprendre également les différents types de pouvoir et comment ils peuvent être utilisés. Le « pouvoir sur » désigne le pouvoir qu'une personne ou un groupe de personnes utilise pour contrôler une autre personne ou un autre groupe de personnes. Cette notion consiste également à imposer ses décisions aux autres, et elle est étroitement liée au statut.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*Demandez aux participants de vous donner un exemple. S'ils n'y parviennent pas, vous pouvez utiliser les exemples suivants (ou d'autres selon votre contexte)*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fr-FR" smtClean="0"/>
              <a:t>Les parents qui imposent leurs décisions à leurs enfants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fr-FR" smtClean="0"/>
              <a:t>La police qui arrête un criminel</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fr-FR" smtClean="0"/>
              <a:t>Un homme qui décide de la façon dont les revenus de sa femme seront dépensés</a:t>
            </a: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fr-FR" dirty="0"/>
          </a:p>
        </p:txBody>
      </p:sp>
    </p:spTree>
    <p:extLst>
      <p:ext uri="{BB962C8B-B14F-4D97-AF65-F5344CB8AC3E}">
        <p14:creationId xmlns:p14="http://schemas.microsoft.com/office/powerpoint/2010/main" val="773423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Le « pouvoir intérieur » est la force qui émane de nous lorsque nous reconnaissons que nous avons tous en nous la même capacité d'influencer positivement notre vie et notre communauté</a:t>
            </a: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*Demandez aux participants de vous donner un exemple. S'ils n'y parviennent pas, vous pouvez utiliser les exemples suivants (ou d'autres selon votre contexte)*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fr-FR" smtClean="0"/>
              <a:t>Le pouvoir de choisir ses émotions et ses réactions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fr-FR" smtClean="0"/>
              <a:t>Le pouvoir de choisir ce que je pense et ce que je ressens</a:t>
            </a:r>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fr-FR" dirty="0"/>
          </a:p>
        </p:txBody>
      </p:sp>
    </p:spTree>
    <p:extLst>
      <p:ext uri="{BB962C8B-B14F-4D97-AF65-F5344CB8AC3E}">
        <p14:creationId xmlns:p14="http://schemas.microsoft.com/office/powerpoint/2010/main" val="1180327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a:t>Le « pouvoir avec » désigne le pouvoir ressenti lorsqu'au moins deux personnes se réunissent pour faire quelque chose qu'elles ne pourraient pas faire seules. Cela signifie également mettre en commun notre pouvoir avec des personnes et des groupes pour faire face à l'injustice</a:t>
            </a: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*Demandez aux participants de vous donner un exemple. S'ils n'y parviennent pas, vous pouvez utiliser les exemples suivants (ou d'autres selon votre contexte)* :</a:t>
            </a:r>
          </a:p>
          <a:p>
            <a:endParaRPr lang="fr-FR" dirty="0"/>
          </a:p>
          <a:p>
            <a:pPr marL="171450" indent="-171450">
              <a:buFont typeface="Arial" charset="0"/>
              <a:buChar char="•"/>
            </a:pPr>
            <a:r>
              <a:rPr lang="fr-FR" smtClean="0"/>
              <a:t>Un collectif de femmes qui se rassemblent pour fabriquer des produits qu'elles ne peuvent pas fabriquer seules</a:t>
            </a:r>
          </a:p>
          <a:p>
            <a:pPr marL="171450" indent="-171450">
              <a:buFont typeface="Arial" charset="0"/>
              <a:buChar char="•"/>
            </a:pPr>
            <a:r>
              <a:rPr lang="fr-FR" smtClean="0"/>
              <a:t>Un groupe de personnes qui se réunissent pour manifester contre une décision du leader de la communauté</a:t>
            </a:r>
            <a:endParaRPr lang="fr-FR"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fr-FR" dirty="0"/>
          </a:p>
        </p:txBody>
      </p:sp>
    </p:spTree>
    <p:extLst>
      <p:ext uri="{BB962C8B-B14F-4D97-AF65-F5344CB8AC3E}">
        <p14:creationId xmlns:p14="http://schemas.microsoft.com/office/powerpoint/2010/main" val="869015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Le « pouvoir de » désigne la conviction et les actions que des personnes ou des groupes de personnes utilisent pour créer un changement positif. On parle également de cette notion quand des personnes travaillent de façon proactive pour s'assurer que tous les membres de leur communauté jouissent de tout l'éventail des droits de l'homme et peuvent réaliser leur plein potentiel</a:t>
            </a:r>
          </a:p>
          <a:p>
            <a:pPr marL="0" indent="0">
              <a:buNone/>
            </a:pPr>
            <a:r>
              <a:rPr lang="fr-FR" smtClean="0"/>
              <a:t>Chaque personne a le « pouvoir de », même si elle ne peut pas l'exprimer extérieurement. </a:t>
            </a:r>
          </a:p>
          <a:p>
            <a:pPr marL="0" indent="0">
              <a:buNone/>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b="1" dirty="0"/>
              <a:t>*Demandez aux participants de vous donner un exemple. S'ils n'y parviennent pas, vous pouvez utiliser les exemples suivants (ou d'autres selon votre contexte)* :</a:t>
            </a:r>
          </a:p>
          <a:p>
            <a:pPr marL="0" indent="0">
              <a:buNone/>
            </a:pPr>
            <a:endParaRPr lang="fr-FR" dirty="0"/>
          </a:p>
          <a:p>
            <a:pPr marL="171450" indent="-171450">
              <a:buFont typeface="Arial" charset="0"/>
              <a:buChar char="•"/>
            </a:pPr>
            <a:r>
              <a:rPr lang="fr-FR" smtClean="0"/>
              <a:t>Votre capacité à agir, même si elle est limitée ; par exemple, vous pouvez décider de l'heure à laquelle vous allez vous coucher </a:t>
            </a:r>
          </a:p>
          <a:p>
            <a:pPr marL="171450" indent="-171450">
              <a:buFont typeface="Arial" charset="0"/>
              <a:buChar char="•"/>
            </a:pPr>
            <a:r>
              <a:rPr lang="fr-FR" smtClean="0"/>
              <a:t>Vous pouvez choisir quels vêtements porter</a:t>
            </a:r>
          </a:p>
          <a:p>
            <a:pPr marL="171450" indent="-171450">
              <a:buFont typeface="Arial" charset="0"/>
              <a:buChar char="•"/>
            </a:pPr>
            <a:r>
              <a:rPr lang="fr-FR" smtClean="0"/>
              <a:t>Vous pouvez choisir d'agir de façon positive ou négative envers les autres</a:t>
            </a:r>
          </a:p>
          <a:p>
            <a:pPr marL="171450" indent="-171450">
              <a:buFont typeface="Arial" charset="0"/>
              <a:buChar char="•"/>
            </a:pPr>
            <a:endParaRPr lang="fr-FR" baseline="0" dirty="0"/>
          </a:p>
          <a:p>
            <a:pPr marL="171450" indent="-171450">
              <a:buFont typeface="Arial" charset="0"/>
              <a:buChar char="•"/>
            </a:pPr>
            <a:endParaRPr lang="fr-FR" dirty="0"/>
          </a:p>
          <a:p>
            <a:pPr marL="0" indent="0">
              <a:buNone/>
            </a:pPr>
            <a:r>
              <a:rPr lang="fr-FR" b="1" dirty="0"/>
              <a:t>*Demandez aux participants quels genres de pouvoir ils pensent avoir.*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fr-FR" dirty="0"/>
          </a:p>
        </p:txBody>
      </p:sp>
    </p:spTree>
    <p:extLst>
      <p:ext uri="{BB962C8B-B14F-4D97-AF65-F5344CB8AC3E}">
        <p14:creationId xmlns:p14="http://schemas.microsoft.com/office/powerpoint/2010/main" val="163214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710593"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 id="2147483769" r:id="rId23"/>
    <p:sldLayoutId id="214748377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8350" y="1482075"/>
            <a:ext cx="10655300"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394" y="2388129"/>
            <a:ext cx="4769556" cy="1545564"/>
          </a:xfrm>
        </p:spPr>
        <p:txBody>
          <a:bodyPr/>
          <a:lstStyle/>
          <a:p>
            <a:r>
              <a:rPr lang="fr-FR" smtClean="0"/>
              <a:t>Mon pouvoir</a:t>
            </a:r>
          </a:p>
        </p:txBody>
      </p:sp>
      <p:pic>
        <p:nvPicPr>
          <p:cNvPr id="5" name="Picture 4"/>
          <p:cNvPicPr>
            <a:picLocks noChangeAspect="1"/>
          </p:cNvPicPr>
          <p:nvPr/>
        </p:nvPicPr>
        <p:blipFill>
          <a:blip r:embed="rId3" cstate="print"/>
          <a:stretch>
            <a:fillRect/>
          </a:stretch>
        </p:blipFill>
        <p:spPr>
          <a:xfrm>
            <a:off x="6920427" y="1107370"/>
            <a:ext cx="4561367" cy="4561367"/>
          </a:xfrm>
          <a:prstGeom prst="rect">
            <a:avLst/>
          </a:prstGeom>
        </p:spPr>
      </p:pic>
    </p:spTree>
    <p:extLst>
      <p:ext uri="{BB962C8B-B14F-4D97-AF65-F5344CB8AC3E}">
        <p14:creationId xmlns:p14="http://schemas.microsoft.com/office/powerpoint/2010/main" val="1416113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Modèle écologique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069258"/>
              </p:ext>
            </p:extLst>
          </p:nvPr>
        </p:nvGraphicFramePr>
        <p:xfrm>
          <a:off x="1023937" y="1813034"/>
          <a:ext cx="10043455" cy="44956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58001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Types et exemples de VBG</a:t>
            </a:r>
            <a:endParaRPr lang="fr-FR" dirty="0"/>
          </a:p>
        </p:txBody>
      </p:sp>
      <p:sp>
        <p:nvSpPr>
          <p:cNvPr id="3" name="Content Placeholder 2"/>
          <p:cNvSpPr>
            <a:spLocks noGrp="1"/>
          </p:cNvSpPr>
          <p:nvPr>
            <p:ph idx="1"/>
          </p:nvPr>
        </p:nvSpPr>
        <p:spPr/>
        <p:txBody>
          <a:bodyPr>
            <a:normAutofit/>
          </a:bodyPr>
          <a:lstStyle/>
          <a:p>
            <a:pPr algn="ctr"/>
            <a:r>
              <a:rPr lang="fr-FR" sz="4000" dirty="0"/>
              <a:t>Physique</a:t>
            </a:r>
          </a:p>
          <a:p>
            <a:pPr algn="ctr"/>
            <a:r>
              <a:rPr lang="fr-FR" sz="4000" dirty="0"/>
              <a:t>Sexuelle</a:t>
            </a:r>
          </a:p>
          <a:p>
            <a:pPr algn="ctr"/>
            <a:r>
              <a:rPr lang="fr-FR" sz="4000" dirty="0"/>
              <a:t>Émotionnelle/Psychologique</a:t>
            </a:r>
          </a:p>
          <a:p>
            <a:pPr algn="ctr"/>
            <a:r>
              <a:rPr lang="fr-FR" sz="4000" dirty="0"/>
              <a:t>Socio-économique</a:t>
            </a:r>
          </a:p>
        </p:txBody>
      </p:sp>
    </p:spTree>
    <p:extLst>
      <p:ext uri="{BB962C8B-B14F-4D97-AF65-F5344CB8AC3E}">
        <p14:creationId xmlns:p14="http://schemas.microsoft.com/office/powerpoint/2010/main" val="2056908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fr-FR" smtClean="0"/>
              <a:t>POUVOIR ET VBG</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2</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p:txBody>
          <a:bodyPr/>
          <a:lstStyle/>
          <a:p>
            <a:pPr marL="171450" lvl="0" indent="-171450">
              <a:buFont typeface="Arial" charset="0"/>
              <a:buChar char="•"/>
            </a:pPr>
            <a:r>
              <a:rPr lang="fr-FR" smtClean="0"/>
              <a:t>Étudier les différents types de pouvoir et de vulnérabilité au sein de la société</a:t>
            </a:r>
          </a:p>
          <a:p>
            <a:pPr marL="171450" lvl="0" indent="-171450">
              <a:buFont typeface="Arial" charset="0"/>
              <a:buChar char="•"/>
            </a:pPr>
            <a:r>
              <a:rPr lang="fr-FR" smtClean="0"/>
              <a:t>Comprendre les différents types de VBG</a:t>
            </a:r>
          </a:p>
          <a:p>
            <a:pPr marL="171450" lvl="0" indent="-171450">
              <a:buFont typeface="Arial" charset="0"/>
              <a:buChar char="•"/>
            </a:pPr>
            <a:r>
              <a:rPr lang="fr-FR" smtClean="0"/>
              <a:t>Étudier les forces qui façonnent et renforcent les VBG </a:t>
            </a:r>
          </a:p>
          <a:p>
            <a:endParaRPr lang="fr-FR"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Exercice – État des lieux du pouvoir et de la vulnérabilité</a:t>
            </a:r>
          </a:p>
        </p:txBody>
      </p:sp>
      <p:sp>
        <p:nvSpPr>
          <p:cNvPr id="4" name="Content Placeholder 3"/>
          <p:cNvSpPr>
            <a:spLocks noGrp="1"/>
          </p:cNvSpPr>
          <p:nvPr>
            <p:ph idx="1"/>
          </p:nvPr>
        </p:nvSpPr>
        <p:spPr/>
        <p:txBody>
          <a:bodyPr/>
          <a:lstStyle/>
          <a:p>
            <a:endParaRPr lang="en-US"/>
          </a:p>
        </p:txBody>
      </p:sp>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ackgroundRemoval t="0" b="99042" l="0" r="99521">
                        <a14:foregroundMark x1="19169" y1="46805" x2="19169" y2="46805"/>
                        <a14:foregroundMark x1="38978" y1="23962" x2="38978" y2="23962"/>
                        <a14:foregroundMark x1="25240" y1="23962" x2="25240" y2="23962"/>
                        <a14:foregroundMark x1="16613" y1="23962" x2="16613" y2="23962"/>
                        <a14:foregroundMark x1="9425" y1="30032" x2="9425" y2="30032"/>
                        <a14:foregroundMark x1="5431" y1="34665" x2="5431" y2="34665"/>
                        <a14:foregroundMark x1="64377" y1="5112" x2="64377" y2="5112"/>
                        <a14:foregroundMark x1="75080" y1="10224" x2="75080" y2="10224"/>
                        <a14:foregroundMark x1="82268" y1="14217" x2="82268" y2="14217"/>
                        <a14:foregroundMark x1="88818" y1="15815" x2="88818" y2="15815"/>
                        <a14:foregroundMark x1="93930" y1="20927" x2="93930" y2="20927"/>
                      </a14:backgroundRemoval>
                    </a14:imgEffect>
                  </a14:imgLayer>
                </a14:imgProps>
              </a:ext>
            </a:extLst>
          </a:blip>
          <a:stretch>
            <a:fillRect/>
          </a:stretch>
        </p:blipFill>
        <p:spPr>
          <a:xfrm>
            <a:off x="3347483" y="1912088"/>
            <a:ext cx="4180367" cy="4180367"/>
          </a:xfrm>
          <a:prstGeom prst="rect">
            <a:avLst/>
          </a:prstGeom>
        </p:spPr>
      </p:pic>
    </p:spTree>
    <p:extLst>
      <p:ext uri="{BB962C8B-B14F-4D97-AF65-F5344CB8AC3E}">
        <p14:creationId xmlns:p14="http://schemas.microsoft.com/office/powerpoint/2010/main" val="157962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Pouvoir</a:t>
            </a:r>
          </a:p>
        </p:txBody>
      </p:sp>
      <p:sp>
        <p:nvSpPr>
          <p:cNvPr id="3" name="TextBox 2"/>
          <p:cNvSpPr txBox="1"/>
          <p:nvPr/>
        </p:nvSpPr>
        <p:spPr>
          <a:xfrm>
            <a:off x="7874039" y="0"/>
            <a:ext cx="1424763" cy="6247864"/>
          </a:xfrm>
          <a:prstGeom prst="rect">
            <a:avLst/>
          </a:prstGeom>
          <a:noFill/>
        </p:spPr>
        <p:txBody>
          <a:bodyPr wrap="square" rtlCol="0">
            <a:spAutoFit/>
          </a:bodyPr>
          <a:lstStyle/>
          <a:p>
            <a:r>
              <a:rPr lang="fr-FR" sz="40000" dirty="0"/>
              <a:t>?</a:t>
            </a:r>
          </a:p>
        </p:txBody>
      </p:sp>
    </p:spTree>
    <p:extLst>
      <p:ext uri="{BB962C8B-B14F-4D97-AF65-F5344CB8AC3E}">
        <p14:creationId xmlns:p14="http://schemas.microsoft.com/office/powerpoint/2010/main" val="952795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165" y="945701"/>
            <a:ext cx="4769556" cy="1545564"/>
          </a:xfrm>
        </p:spPr>
        <p:txBody>
          <a:bodyPr/>
          <a:lstStyle/>
          <a:p>
            <a:r>
              <a:rPr lang="fr-FR" smtClean="0"/>
              <a:t>Pouvoir sur</a:t>
            </a:r>
          </a:p>
        </p:txBody>
      </p:sp>
      <p:sp>
        <p:nvSpPr>
          <p:cNvPr id="3" name="Content Placeholder 2"/>
          <p:cNvSpPr>
            <a:spLocks noGrp="1"/>
          </p:cNvSpPr>
          <p:nvPr>
            <p:ph idx="1"/>
          </p:nvPr>
        </p:nvSpPr>
        <p:spPr/>
        <p:txBody>
          <a:bodyPr/>
          <a:lstStyle/>
          <a:p>
            <a:r>
              <a:rPr lang="fr-FR" dirty="0" smtClean="0"/>
              <a:t>Le « pouvoir sur » désigne le pouvoir qu'une personne ou un groupe de personnes utilise pour contrôler une autre personne ou un autre groupe de personnes. Cette notion consiste également à imposer ses décisions aux autres, et elle est étroitement liée au statut.</a:t>
            </a:r>
          </a:p>
        </p:txBody>
      </p:sp>
      <p:pic>
        <p:nvPicPr>
          <p:cNvPr id="1028" name="Picture 4" descr="http://cliparts.co/cliparts/8iG/6ky/8iG6kyK5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80791" y="2741160"/>
            <a:ext cx="1607024" cy="3849263"/>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a:off x="9286883" y="4895863"/>
            <a:ext cx="57150" cy="904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285835" y="5067996"/>
            <a:ext cx="57150" cy="904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9285835" y="4981587"/>
            <a:ext cx="62961" cy="914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9280025" y="5158483"/>
            <a:ext cx="62960" cy="958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8643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871" y="245660"/>
            <a:ext cx="4769556" cy="1545564"/>
          </a:xfrm>
        </p:spPr>
        <p:txBody>
          <a:bodyPr/>
          <a:lstStyle/>
          <a:p>
            <a:r>
              <a:rPr lang="fr-FR" smtClean="0"/>
              <a:t>Pouvoir intérieur</a:t>
            </a:r>
          </a:p>
        </p:txBody>
      </p:sp>
      <p:sp>
        <p:nvSpPr>
          <p:cNvPr id="3" name="Content Placeholder 2"/>
          <p:cNvSpPr>
            <a:spLocks noGrp="1"/>
          </p:cNvSpPr>
          <p:nvPr>
            <p:ph idx="1"/>
          </p:nvPr>
        </p:nvSpPr>
        <p:spPr/>
        <p:txBody>
          <a:bodyPr/>
          <a:lstStyle/>
          <a:p>
            <a:r>
              <a:rPr lang="fr-FR" smtClean="0"/>
              <a:t>Le « pouvoir intérieur » est la force qui émane de nous lorsque nous reconnaissons que nous avons tous en nous la même capacité d'influencer positivement notre vie et notre communauté</a:t>
            </a:r>
          </a:p>
        </p:txBody>
      </p:sp>
      <p:pic>
        <p:nvPicPr>
          <p:cNvPr id="4100" name="Picture 4" descr="https://cdn1.iconfinder.com/data/icons/human-6/48/285-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617" y="1556664"/>
            <a:ext cx="48768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51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346" y="448969"/>
            <a:ext cx="4769556" cy="1545564"/>
          </a:xfrm>
        </p:spPr>
        <p:txBody>
          <a:bodyPr/>
          <a:lstStyle/>
          <a:p>
            <a:r>
              <a:rPr lang="fr-FR" smtClean="0"/>
              <a:t>Pouvoir avec</a:t>
            </a:r>
          </a:p>
        </p:txBody>
      </p:sp>
      <p:sp>
        <p:nvSpPr>
          <p:cNvPr id="3" name="Content Placeholder 2"/>
          <p:cNvSpPr>
            <a:spLocks noGrp="1"/>
          </p:cNvSpPr>
          <p:nvPr>
            <p:ph idx="1"/>
          </p:nvPr>
        </p:nvSpPr>
        <p:spPr/>
        <p:txBody>
          <a:bodyPr>
            <a:normAutofit/>
          </a:bodyPr>
          <a:lstStyle/>
          <a:p>
            <a:r>
              <a:rPr lang="fr-FR" sz="2400" dirty="0"/>
              <a:t>Le « pouvoir avec » désigne le pouvoir ressenti lorsqu'au moins deux personnes se réunissent pour faire quelque chose qu'elles ne pourraient pas faire seules. Cela signifie également mettre en commun notre pouvoir avec des personnes et des groupes pour faire face à l'injustice</a:t>
            </a:r>
          </a:p>
        </p:txBody>
      </p:sp>
      <p:pic>
        <p:nvPicPr>
          <p:cNvPr id="1026" name="Picture 2" descr="https://cdn1.iconfinder.com/data/icons/people-13/100/People1-33-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371" y="1653762"/>
            <a:ext cx="48768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004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877" y="0"/>
            <a:ext cx="4769556" cy="1545564"/>
          </a:xfrm>
        </p:spPr>
        <p:txBody>
          <a:bodyPr/>
          <a:lstStyle/>
          <a:p>
            <a:r>
              <a:rPr lang="fr-FR" smtClean="0"/>
              <a:t>Pouvoir de</a:t>
            </a:r>
          </a:p>
        </p:txBody>
      </p:sp>
      <p:sp>
        <p:nvSpPr>
          <p:cNvPr id="3" name="Content Placeholder 2"/>
          <p:cNvSpPr>
            <a:spLocks noGrp="1"/>
          </p:cNvSpPr>
          <p:nvPr>
            <p:ph idx="1"/>
          </p:nvPr>
        </p:nvSpPr>
        <p:spPr/>
        <p:txBody>
          <a:bodyPr>
            <a:normAutofit fontScale="92500"/>
          </a:bodyPr>
          <a:lstStyle/>
          <a:p>
            <a:r>
              <a:rPr lang="fr-FR" smtClean="0"/>
              <a:t>Le « pouvoir de » désigne la conviction et les actions que des personnes ou des groupes de personnes utilisent pour créer un changement positif. On parle également de cette notion quand des personnes travaillent de façon proactive pour s'assurer que tous les membres de leur communauté jouissent de tout l'éventail des droits de l'homme et peuvent réaliser leur plein potentiel</a:t>
            </a:r>
          </a:p>
          <a:p>
            <a:pPr marL="0" indent="0">
              <a:buNone/>
            </a:pPr>
            <a:r>
              <a:rPr lang="fr-FR" smtClean="0"/>
              <a:t>Chaque personne a le « pouvoir de », même si elle ne peut pas l'exprimer extérieurement. </a:t>
            </a:r>
          </a:p>
        </p:txBody>
      </p:sp>
      <p:pic>
        <p:nvPicPr>
          <p:cNvPr id="3080"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971" y="3236505"/>
            <a:ext cx="3621494" cy="362149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825" y="2151654"/>
            <a:ext cx="3621494" cy="36214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6845" y="755671"/>
            <a:ext cx="3621494" cy="36214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1985" y="2151653"/>
            <a:ext cx="3621494" cy="3621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65025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12300</TotalTime>
  <Words>872</Words>
  <Application>Microsoft Office PowerPoint</Application>
  <PresentationFormat>Custom</PresentationFormat>
  <Paragraphs>196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IRC-Module-Template-V2</vt:lpstr>
      <vt:lpstr>PowerPoint Presentation</vt:lpstr>
      <vt:lpstr>POUVOIR ET VBG</vt:lpstr>
      <vt:lpstr>Objectifs </vt:lpstr>
      <vt:lpstr>Exercice – État des lieux du pouvoir et de la vulnérabilité</vt:lpstr>
      <vt:lpstr>Pouvoir</vt:lpstr>
      <vt:lpstr>Pouvoir sur</vt:lpstr>
      <vt:lpstr>Pouvoir intérieur</vt:lpstr>
      <vt:lpstr>Pouvoir avec</vt:lpstr>
      <vt:lpstr>Pouvoir de</vt:lpstr>
      <vt:lpstr>Mon pouvoir</vt:lpstr>
      <vt:lpstr>Modèle écologique</vt:lpstr>
      <vt:lpstr>Types et exemples de VBG</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144</cp:revision>
  <dcterms:created xsi:type="dcterms:W3CDTF">2016-02-16T15:51:51Z</dcterms:created>
  <dcterms:modified xsi:type="dcterms:W3CDTF">2017-09-08T11:37:24Z</dcterms:modified>
</cp:coreProperties>
</file>